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77" r:id="rId2"/>
    <p:sldId id="353" r:id="rId3"/>
    <p:sldId id="313" r:id="rId4"/>
    <p:sldId id="311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6" r:id="rId18"/>
    <p:sldId id="485" r:id="rId19"/>
    <p:sldId id="487" r:id="rId20"/>
    <p:sldId id="488" r:id="rId21"/>
    <p:sldId id="489" r:id="rId22"/>
    <p:sldId id="490" r:id="rId23"/>
    <p:sldId id="491" r:id="rId24"/>
    <p:sldId id="494" r:id="rId25"/>
    <p:sldId id="493" r:id="rId26"/>
  </p:sldIdLst>
  <p:sldSz cx="12192000" cy="6858000"/>
  <p:notesSz cx="6858000" cy="9144000"/>
  <p:embeddedFontLst>
    <p:embeddedFont>
      <p:font typeface="Abril Fatface" panose="020B0600000101010101" charset="0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Montserrat Light" panose="020B0600000101010101" charset="0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E94"/>
    <a:srgbClr val="F19A85"/>
    <a:srgbClr val="D3B186"/>
    <a:srgbClr val="FFFDEB"/>
    <a:srgbClr val="603C24"/>
    <a:srgbClr val="F2EBD4"/>
    <a:srgbClr val="DAA778"/>
    <a:srgbClr val="B0875A"/>
    <a:srgbClr val="B86C4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BEDABF-EF9E-45C0-BBD1-349BDA5C620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B41E10-A891-4ABB-9766-935397B7BA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33B5F2BD-1AC8-44CC-BE0F-323722B37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C92CEB96-1ED0-4263-A456-C950E3B42981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4C17992-75DC-4503-AD51-7D2A2B4AD8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4690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D4BF06D-DB6F-46F1-A4DC-23A23D990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8DF9283D-E605-41B4-B2C1-252E4614E3D8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5264F2-98B7-47A8-933F-CD9A210CB7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388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D4BF06D-DB6F-46F1-A4DC-23A23D990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8DF9283D-E605-41B4-B2C1-252E4614E3D8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44FBE3-0831-4F8D-A04D-BEB30E2951E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257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D4BF06D-DB6F-46F1-A4DC-23A23D990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8DF9283D-E605-41B4-B2C1-252E4614E3D8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6AE49B-73F0-4285-9863-C3E6C05C664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779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D4BF06D-DB6F-46F1-A4DC-23A23D990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8DF9283D-E605-41B4-B2C1-252E4614E3D8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9814A-C6FC-4745-A912-C30BFE6361D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30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D4BF06D-DB6F-46F1-A4DC-23A23D990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8DF9283D-E605-41B4-B2C1-252E4614E3D8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8CE3BA-E942-45EF-8D3B-0D09F20751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26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D4BF06D-DB6F-46F1-A4DC-23A23D990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8DF9283D-E605-41B4-B2C1-252E4614E3D8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41270E-C078-4049-AA14-F690F283A2B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05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D4BF06D-DB6F-46F1-A4DC-23A23D990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8DF9283D-E605-41B4-B2C1-252E4614E3D8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7E6E0B-6FA3-48DD-BAC2-F3262FF4F7D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172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D4BF06D-DB6F-46F1-A4DC-23A23D990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8DF9283D-E605-41B4-B2C1-252E4614E3D8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4BA1134A-CA0C-4C3C-B4F6-0ADF67BB9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858F19DD-CEE5-4504-8A73-110CCA35E7D2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F03C6A-7DEA-4620-9AEF-01265205C7D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27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3C8106-CDCD-459E-8F7B-8B9C51EB09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4F1212C-0F5A-43A8-807F-6394FF6644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5345" y="992778"/>
            <a:ext cx="3633878" cy="48724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3D78AED8-5FA2-4080-B652-79198331C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52518B69-8CED-439B-86D9-A19F36DC386E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954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E83BB8-779E-4C50-B092-31113F542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6D3EBD94-2D54-4275-AFCA-279BC355C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8116FF11-3D6F-466E-A522-966787B5CCBE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75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D665A2-C1DD-411A-89DF-3BB5D2BCCC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4C766B5A-32C9-4772-9272-9A23CD5CE6C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24428" y="1673729"/>
            <a:ext cx="3510548" cy="351054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545AE903-C61C-4C30-9340-1D7F0EB71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A6A7059C-2F95-429F-9916-70A08971C4BB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945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D7E3E3D-AC7E-44F3-BFBB-30E1071C51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6F245FA2-DF7B-49A9-85CC-26FC3A4C40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8497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A8FB565-9CE1-46EC-82D5-B3BF770F4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67867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AA6A1104-C160-48DB-9AFC-8165CC7D9A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C8E638EC-44C4-4642-9106-E86F937FBFBD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762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DE3F59-DAC7-41D7-8FBA-0A8FD8531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7239DF3B-E82A-4122-A12D-F07FA222E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7BDDBAD0-697A-4D8D-BB53-A8B3E498F869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82825ECF-D31F-43BF-8602-97DA6E58B8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54550" y="1987554"/>
            <a:ext cx="2882900" cy="288289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106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D2C758-4BEC-4AF8-AA23-3D80B92FD1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0A36FE04-6C47-43A7-8979-4ECE327BC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203FC419-07E6-4A56-B201-7EFFDF049B71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11">
            <a:extLst>
              <a:ext uri="{FF2B5EF4-FFF2-40B4-BE49-F238E27FC236}">
                <a16:creationId xmlns:a16="http://schemas.microsoft.com/office/drawing/2014/main" id="{2F3EE01A-79E8-4E9B-9EBB-4C592BFE53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817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C11A885-3456-4EFD-AE7E-FC466C3CA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B8645133-B5CD-4974-8A6C-737D4A6BC3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7360C8BE-DA09-4F51-83C8-5D126F022280}"/>
              </a:ext>
            </a:extLst>
          </p:cNvPr>
          <p:cNvSpPr txBox="1"/>
          <p:nvPr userDrawn="1"/>
        </p:nvSpPr>
        <p:spPr>
          <a:xfrm>
            <a:off x="4181605" y="693879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7391ADF9-ABAD-496B-ACF3-85068BD5B7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319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76" r:id="rId18"/>
    <p:sldLayoutId id="2147483664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B43929A-34E9-4EF0-AC76-B886FDCBED23}"/>
              </a:ext>
            </a:extLst>
          </p:cNvPr>
          <p:cNvSpPr txBox="1"/>
          <p:nvPr/>
        </p:nvSpPr>
        <p:spPr>
          <a:xfrm>
            <a:off x="1692407" y="584034"/>
            <a:ext cx="3098800" cy="4616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Team : </a:t>
            </a:r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CAFÉ_IN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50B5D30-5DB8-44FF-BEA1-51B0424903DC}"/>
              </a:ext>
            </a:extLst>
          </p:cNvPr>
          <p:cNvCxnSpPr/>
          <p:nvPr/>
        </p:nvCxnSpPr>
        <p:spPr>
          <a:xfrm>
            <a:off x="3581400" y="4884226"/>
            <a:ext cx="51985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976C5A-9BE5-4DC8-9E29-157004B2A43C}"/>
              </a:ext>
            </a:extLst>
          </p:cNvPr>
          <p:cNvSpPr txBox="1"/>
          <p:nvPr/>
        </p:nvSpPr>
        <p:spPr>
          <a:xfrm>
            <a:off x="3810000" y="5436195"/>
            <a:ext cx="45720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400" dirty="0" smtClean="0">
                <a:latin typeface="+mj-lt"/>
                <a:cs typeface="Arial" panose="020B0604020202020204" pitchFamily="34" charset="0"/>
              </a:rPr>
              <a:t>김우석  김정문  </a:t>
            </a:r>
            <a:r>
              <a:rPr lang="ko-KR" altLang="en-US" sz="2400" dirty="0" err="1" smtClean="0">
                <a:latin typeface="+mj-lt"/>
                <a:cs typeface="Arial" panose="020B0604020202020204" pitchFamily="34" charset="0"/>
              </a:rPr>
              <a:t>임민우</a:t>
            </a:r>
            <a:r>
              <a:rPr lang="ko-KR" altLang="en-US" sz="2400" dirty="0" smtClean="0">
                <a:latin typeface="+mj-lt"/>
                <a:cs typeface="Arial" panose="020B0604020202020204" pitchFamily="34" charset="0"/>
              </a:rPr>
              <a:t>  </a:t>
            </a:r>
            <a:r>
              <a:rPr lang="ko-KR" altLang="en-US" sz="2400" dirty="0" err="1" smtClean="0">
                <a:latin typeface="+mj-lt"/>
                <a:cs typeface="Arial" panose="020B0604020202020204" pitchFamily="34" charset="0"/>
              </a:rPr>
              <a:t>허환욱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E1F3ED-69AB-45AA-9A01-7D94082A4D09}"/>
              </a:ext>
            </a:extLst>
          </p:cNvPr>
          <p:cNvSpPr txBox="1"/>
          <p:nvPr/>
        </p:nvSpPr>
        <p:spPr>
          <a:xfrm>
            <a:off x="1692407" y="1344053"/>
            <a:ext cx="8807186" cy="34163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7200" dirty="0" smtClean="0">
                <a:latin typeface="+mj-lt"/>
                <a:cs typeface="Arial" panose="020B0604020202020204" pitchFamily="34" charset="0"/>
              </a:rPr>
              <a:t>Caf</a:t>
            </a:r>
            <a:r>
              <a:rPr lang="en-US" altLang="ko-KR" sz="7200" dirty="0" smtClean="0">
                <a:latin typeface="+mj-lt"/>
                <a:cs typeface="Arial" panose="020B0604020202020204" pitchFamily="34" charset="0"/>
              </a:rPr>
              <a:t>é recommendation </a:t>
            </a:r>
          </a:p>
          <a:p>
            <a:pPr algn="ctr"/>
            <a:r>
              <a:rPr lang="en-US" altLang="ko-KR" sz="7200" dirty="0" smtClean="0">
                <a:latin typeface="+mj-lt"/>
                <a:cs typeface="Arial" panose="020B0604020202020204" pitchFamily="34" charset="0"/>
              </a:rPr>
              <a:t>by keyword  </a:t>
            </a:r>
            <a:endParaRPr lang="ko-KR" altLang="en-US" sz="72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5" y="142565"/>
            <a:ext cx="661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02. Data crawling – Difficulties and solutions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3704767" y="1344405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Review menu button location issue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03" y="1877822"/>
            <a:ext cx="2694941" cy="31555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44" y="1877822"/>
            <a:ext cx="2672210" cy="3155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208" y="5073915"/>
            <a:ext cx="4260272" cy="1430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9034275" y="3117492"/>
            <a:ext cx="2922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  <a:cs typeface="Arial" panose="020B0604020202020204" pitchFamily="34" charset="0"/>
              </a:rPr>
              <a:t>//*[@id="app-root"]/div/div/div/div[4]/div/div/div/div/a[3]</a:t>
            </a:r>
            <a:endParaRPr lang="en-US" altLang="ko-KR" sz="1600" dirty="0" smtClean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288239" y="3117492"/>
            <a:ext cx="2922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  <a:cs typeface="Arial" panose="020B0604020202020204" pitchFamily="34" charset="0"/>
              </a:rPr>
              <a:t>//*[@id="app-root"]/div/div/div/div[4]/</a:t>
            </a:r>
            <a:r>
              <a:rPr lang="en-US" altLang="ko-KR" sz="1600" dirty="0" smtClean="0">
                <a:latin typeface="+mj-lt"/>
                <a:cs typeface="Arial" panose="020B0604020202020204" pitchFamily="34" charset="0"/>
              </a:rPr>
              <a:t>div/div/div/div/a[2]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601689" y="3532990"/>
            <a:ext cx="1331999" cy="123652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8" idx="3"/>
          </p:cNvCxnSpPr>
          <p:nvPr/>
        </p:nvCxnSpPr>
        <p:spPr>
          <a:xfrm flipH="1" flipV="1">
            <a:off x="3210816" y="3532991"/>
            <a:ext cx="1448058" cy="11670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2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41E19-3B39-49F8-BE55-7E9384DF9CF7}"/>
              </a:ext>
            </a:extLst>
          </p:cNvPr>
          <p:cNvSpPr txBox="1"/>
          <p:nvPr/>
        </p:nvSpPr>
        <p:spPr>
          <a:xfrm>
            <a:off x="1455019" y="2922061"/>
            <a:ext cx="5814461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03 . Preprocessing</a:t>
            </a:r>
            <a:endParaRPr lang="ko-KR" altLang="en-US" sz="4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9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5" y="142565"/>
            <a:ext cx="661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03. Preprocessing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977954" y="1356481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Morpheme </a:t>
            </a:r>
            <a:r>
              <a:rPr lang="en-US" altLang="ko-KR" sz="2000" dirty="0" err="1" smtClean="0">
                <a:latin typeface="+mj-lt"/>
                <a:cs typeface="Arial" panose="020B0604020202020204" pitchFamily="34" charset="0"/>
              </a:rPr>
              <a:t>seperation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1" name="Picture 2" descr="문장 토큰화 및 벡터화하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43" y="4735420"/>
            <a:ext cx="5247527" cy="146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okenization — A complete guide. Natural Language Processing — NLP From… |  by Utkarsh Kant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15" y="2039329"/>
            <a:ext cx="4308232" cy="24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08" y="2412424"/>
            <a:ext cx="1677735" cy="2051825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6167082" y="3783479"/>
            <a:ext cx="1710825" cy="4572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7185898" y="1356481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Remove stop words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5" y="142565"/>
            <a:ext cx="661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03. Preprocessing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6712628" y="1520547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Remove stop words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오른쪽 화살표 9"/>
          <p:cNvSpPr/>
          <p:nvPr/>
        </p:nvSpPr>
        <p:spPr>
          <a:xfrm rot="5400000">
            <a:off x="8103856" y="3595733"/>
            <a:ext cx="1710825" cy="4572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6657691" y="5031680"/>
            <a:ext cx="4603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Combining morphemes </a:t>
            </a:r>
          </a:p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Tokenization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888" y="1985587"/>
            <a:ext cx="6014480" cy="6313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635913" y="5031680"/>
            <a:ext cx="4603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Unnecessary words appearing in </a:t>
            </a:r>
            <a:r>
              <a:rPr lang="en-US" altLang="ko-KR" sz="2000" dirty="0">
                <a:latin typeface="+mj-lt"/>
                <a:cs typeface="Arial" panose="020B0604020202020204" pitchFamily="34" charset="0"/>
              </a:rPr>
              <a:t>W</a:t>
            </a:r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ord cloud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" y="1985587"/>
            <a:ext cx="5411705" cy="27522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961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41E19-3B39-49F8-BE55-7E9384DF9CF7}"/>
              </a:ext>
            </a:extLst>
          </p:cNvPr>
          <p:cNvSpPr txBox="1"/>
          <p:nvPr/>
        </p:nvSpPr>
        <p:spPr>
          <a:xfrm>
            <a:off x="1455019" y="2922061"/>
            <a:ext cx="7570109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04 . TF-IDF and Word2vec</a:t>
            </a:r>
            <a:endParaRPr lang="ko-KR" altLang="en-US" sz="4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5" y="142565"/>
            <a:ext cx="661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04. </a:t>
            </a:r>
            <a:r>
              <a:rPr lang="en-US" altLang="ko-KR" sz="2400" dirty="0" smtClean="0">
                <a:latin typeface="+mj-lt"/>
              </a:rPr>
              <a:t>TF-IDF and Word2vec – TF-IDF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3662190" y="1403152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TF-IDF?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86" y="4369271"/>
            <a:ext cx="4360817" cy="8541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61" y="2842077"/>
            <a:ext cx="4403685" cy="7430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360" y="2602184"/>
            <a:ext cx="4368817" cy="8414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119" y="3443671"/>
            <a:ext cx="2048161" cy="6001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995" y="4382475"/>
            <a:ext cx="5521001" cy="5028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995" y="5259394"/>
            <a:ext cx="5398275" cy="523469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963767" y="2240280"/>
            <a:ext cx="0" cy="3542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8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5" y="142565"/>
            <a:ext cx="661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04. </a:t>
            </a:r>
            <a:r>
              <a:rPr lang="en-US" altLang="ko-KR" sz="2400" dirty="0" smtClean="0">
                <a:latin typeface="+mj-lt"/>
              </a:rPr>
              <a:t>TF-IDF and Word2vec – TF-IDF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3662190" y="680776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TF-IDF Example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50" y="1174745"/>
            <a:ext cx="1676634" cy="6858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3" y="2408132"/>
            <a:ext cx="5687704" cy="1371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952" y="2406778"/>
            <a:ext cx="4663440" cy="20490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862" y="4689928"/>
            <a:ext cx="7954485" cy="1514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818338" y="2006668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TF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6302095" y="1957310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IDF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3662190" y="6302630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TF-IDF(TF x IDF)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1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5" y="142565"/>
            <a:ext cx="661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04. </a:t>
            </a:r>
            <a:r>
              <a:rPr lang="en-US" altLang="ko-KR" sz="2400" dirty="0" smtClean="0">
                <a:latin typeface="+mj-lt"/>
              </a:rPr>
              <a:t>TF-IDF and Word2vec – TF-IDF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78" y="1858057"/>
            <a:ext cx="7954485" cy="15146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3755943" y="3705734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TF-IDF matrix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933" y="4626570"/>
            <a:ext cx="4401164" cy="247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933" y="5047991"/>
            <a:ext cx="4267796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2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5" y="142565"/>
            <a:ext cx="661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04. </a:t>
            </a:r>
            <a:r>
              <a:rPr lang="en-US" altLang="ko-KR" sz="2400" dirty="0" smtClean="0">
                <a:latin typeface="+mj-lt"/>
              </a:rPr>
              <a:t>TF-IDF and Word2vec – Word2vec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427" y="5533351"/>
            <a:ext cx="5325218" cy="457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427" y="3746516"/>
            <a:ext cx="5418245" cy="9118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953" y="4887173"/>
            <a:ext cx="3609863" cy="3099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735" y="853667"/>
            <a:ext cx="7794300" cy="250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8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41E19-3B39-49F8-BE55-7E9384DF9CF7}"/>
              </a:ext>
            </a:extLst>
          </p:cNvPr>
          <p:cNvSpPr txBox="1"/>
          <p:nvPr/>
        </p:nvSpPr>
        <p:spPr>
          <a:xfrm>
            <a:off x="1455019" y="2922061"/>
            <a:ext cx="8740541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05 . App demonstration video</a:t>
            </a:r>
            <a:endParaRPr lang="ko-KR" altLang="en-US" sz="4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2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BC8E9F7-907E-4D93-AE72-7648ECB3358F}"/>
              </a:ext>
            </a:extLst>
          </p:cNvPr>
          <p:cNvSpPr txBox="1"/>
          <p:nvPr/>
        </p:nvSpPr>
        <p:spPr>
          <a:xfrm>
            <a:off x="723899" y="708968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0" dirty="0">
                <a:latin typeface="+mj-lt"/>
              </a:rPr>
              <a:t>Contents</a:t>
            </a:r>
            <a:endParaRPr lang="ko-KR" altLang="en-US" b="0" dirty="0"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676256" y="1899519"/>
            <a:ext cx="4294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01. </a:t>
            </a:r>
            <a:r>
              <a:rPr lang="en-US" altLang="ko-KR" sz="2400" dirty="0" smtClean="0">
                <a:latin typeface="+mj-lt"/>
              </a:rPr>
              <a:t>Purpose</a:t>
            </a:r>
            <a:endParaRPr lang="ko-KR" altLang="en-US" sz="2400" dirty="0">
              <a:latin typeface="+mj-lt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84A6456-3AA3-40C7-B119-CE8064ECABEC}"/>
              </a:ext>
            </a:extLst>
          </p:cNvPr>
          <p:cNvCxnSpPr/>
          <p:nvPr/>
        </p:nvCxnSpPr>
        <p:spPr>
          <a:xfrm>
            <a:off x="2863734" y="1027736"/>
            <a:ext cx="217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0F1506-0307-4972-8F18-621E7D3D198F}"/>
              </a:ext>
            </a:extLst>
          </p:cNvPr>
          <p:cNvSpPr/>
          <p:nvPr/>
        </p:nvSpPr>
        <p:spPr>
          <a:xfrm>
            <a:off x="6553056" y="1899519"/>
            <a:ext cx="4294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02. Data crawling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7F60C0-620C-49C0-A64E-0996252FA4E0}"/>
              </a:ext>
            </a:extLst>
          </p:cNvPr>
          <p:cNvSpPr/>
          <p:nvPr/>
        </p:nvSpPr>
        <p:spPr>
          <a:xfrm>
            <a:off x="1676256" y="3600513"/>
            <a:ext cx="4294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03. </a:t>
            </a:r>
            <a:r>
              <a:rPr lang="en-US" altLang="ko-KR" sz="2400" dirty="0" smtClean="0">
                <a:latin typeface="+mj-lt"/>
              </a:rPr>
              <a:t>Preprocessing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69A282-46B8-4E72-B7F8-E92B780118DE}"/>
              </a:ext>
            </a:extLst>
          </p:cNvPr>
          <p:cNvSpPr/>
          <p:nvPr/>
        </p:nvSpPr>
        <p:spPr>
          <a:xfrm>
            <a:off x="6553056" y="3600513"/>
            <a:ext cx="4294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04. </a:t>
            </a:r>
            <a:r>
              <a:rPr lang="en-US" altLang="ko-KR" sz="2400" dirty="0" smtClean="0">
                <a:latin typeface="+mj-lt"/>
              </a:rPr>
              <a:t>TF-IDF and Word2vec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7F60C0-620C-49C0-A64E-0996252FA4E0}"/>
              </a:ext>
            </a:extLst>
          </p:cNvPr>
          <p:cNvSpPr/>
          <p:nvPr/>
        </p:nvSpPr>
        <p:spPr>
          <a:xfrm>
            <a:off x="1676256" y="5301508"/>
            <a:ext cx="4294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05. App demonstration video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69A282-46B8-4E72-B7F8-E92B780118DE}"/>
              </a:ext>
            </a:extLst>
          </p:cNvPr>
          <p:cNvSpPr/>
          <p:nvPr/>
        </p:nvSpPr>
        <p:spPr>
          <a:xfrm>
            <a:off x="6553056" y="5301508"/>
            <a:ext cx="4294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06. Improvements</a:t>
            </a:r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50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5" y="142565"/>
            <a:ext cx="661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05. App demonstration video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2" name="bandicam_2024-02-07_15-29-36-7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431" y="749514"/>
            <a:ext cx="9965451" cy="56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5" y="142565"/>
            <a:ext cx="661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05. App demonstration video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3" name="bandicam_2024-02-07_15-41-14-7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136" y="715672"/>
            <a:ext cx="9952354" cy="559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41E19-3B39-49F8-BE55-7E9384DF9CF7}"/>
              </a:ext>
            </a:extLst>
          </p:cNvPr>
          <p:cNvSpPr txBox="1"/>
          <p:nvPr/>
        </p:nvSpPr>
        <p:spPr>
          <a:xfrm>
            <a:off x="1455019" y="2922061"/>
            <a:ext cx="8740541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06 . Improvements</a:t>
            </a:r>
            <a:endParaRPr lang="ko-KR" altLang="en-US" sz="4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5" y="142565"/>
            <a:ext cx="661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06. Improvements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6035972" y="2654403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Display café summary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6035972" y="3788259"/>
            <a:ext cx="460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Add café link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314" name="Picture 2" descr="https://cdn.discordapp.com/attachments/1202046185087713371/1204706181591859200/061e6e7f1dbe7b3f.JPG?ex=65d5b510&amp;is=65c34010&amp;hm=4d2f3e4ba0f972b0b23d66a6dfe13ed07fc801f0bc744024671852231f8a9718&amp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87" y="1067549"/>
            <a:ext cx="3419749" cy="53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70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BBA8B1-D7D9-4BA7-81BD-EA7584A7937C}"/>
              </a:ext>
            </a:extLst>
          </p:cNvPr>
          <p:cNvSpPr txBox="1"/>
          <p:nvPr/>
        </p:nvSpPr>
        <p:spPr>
          <a:xfrm>
            <a:off x="3715657" y="2483449"/>
            <a:ext cx="476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/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5929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41E19-3B39-49F8-BE55-7E9384DF9CF7}"/>
              </a:ext>
            </a:extLst>
          </p:cNvPr>
          <p:cNvSpPr txBox="1"/>
          <p:nvPr/>
        </p:nvSpPr>
        <p:spPr>
          <a:xfrm>
            <a:off x="1455019" y="2829728"/>
            <a:ext cx="8740541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000" dirty="0" smtClean="0">
                <a:latin typeface="+mj-lt"/>
                <a:cs typeface="Arial" panose="020B0604020202020204" pitchFamily="34" charset="0"/>
              </a:rPr>
              <a:t>Q &amp; A</a:t>
            </a:r>
            <a:endParaRPr lang="ko-KR" altLang="en-US" sz="6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41E19-3B39-49F8-BE55-7E9384DF9CF7}"/>
              </a:ext>
            </a:extLst>
          </p:cNvPr>
          <p:cNvSpPr txBox="1"/>
          <p:nvPr/>
        </p:nvSpPr>
        <p:spPr>
          <a:xfrm>
            <a:off x="1455019" y="2922061"/>
            <a:ext cx="4616639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01 . Purpose</a:t>
            </a:r>
            <a:endParaRPr lang="ko-KR" altLang="en-US" sz="4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4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2018259" y="3543350"/>
            <a:ext cx="119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Coffee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6" y="142565"/>
            <a:ext cx="4294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01. </a:t>
            </a:r>
            <a:r>
              <a:rPr lang="en-US" altLang="ko-KR" sz="2400" dirty="0" smtClean="0">
                <a:latin typeface="+mj-lt"/>
              </a:rPr>
              <a:t>Purpose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1026" name="Picture 2" descr="쓴데도 커피 즐겨 마시는 까닭은? (연구) - 코메디닷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21" y="2078256"/>
            <a:ext cx="2321733" cy="14650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실내 카페에서 샌드위치를 먹는 젊은 여성 | 프리미엄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474" y="1096015"/>
            <a:ext cx="2327622" cy="15505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5149474" y="2630057"/>
            <a:ext cx="1819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Sandwich , Bread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30" name="Picture 6" descr="카페] 카페 공간과 스터디 카페를 합쳐놓은 카페 인테리어 - 인테리어베이 상업공간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616" y="2078256"/>
            <a:ext cx="2842282" cy="14650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9168929" y="3543350"/>
            <a:ext cx="119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Space, </a:t>
            </a:r>
          </a:p>
          <a:p>
            <a:pPr algn="ctr"/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mood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36" name="Picture 12" descr="행복 - 무료 사람들개 아이콘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5297" y="4623050"/>
            <a:ext cx="1420514" cy="136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5451429" y="4180566"/>
            <a:ext cx="14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  <a:cs typeface="Arial" panose="020B0604020202020204" pitchFamily="34" charset="0"/>
              </a:rPr>
              <a:t>Good~</a:t>
            </a:r>
            <a:endParaRPr lang="ko-KR" altLang="en-US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2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6" y="142565"/>
            <a:ext cx="4294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01. </a:t>
            </a:r>
            <a:r>
              <a:rPr lang="en-US" altLang="ko-KR" sz="2400" dirty="0" smtClean="0">
                <a:latin typeface="+mj-lt"/>
              </a:rPr>
              <a:t>Purpose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1038" name="Picture 14" descr="생각하는 얼굴 아이콘 로열티 무료 사진, 그림, 이미지 그리고 스톡포토그래피. Image 127851715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24" y="2817368"/>
            <a:ext cx="2347899" cy="23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구름 모양 설명선 1"/>
          <p:cNvSpPr/>
          <p:nvPr/>
        </p:nvSpPr>
        <p:spPr>
          <a:xfrm>
            <a:off x="5266944" y="1137540"/>
            <a:ext cx="5897880" cy="2975607"/>
          </a:xfrm>
          <a:prstGeom prst="cloudCallout">
            <a:avLst>
              <a:gd name="adj1" fmla="val -65329"/>
              <a:gd name="adj2" fmla="val 41603"/>
            </a:avLst>
          </a:prstGeom>
          <a:noFill/>
          <a:ln w="76200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 Other cafes…?</a:t>
            </a:r>
            <a:br>
              <a:rPr lang="en-US" altLang="ko-KR" sz="32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</a:br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 Other regions…?</a:t>
            </a:r>
            <a:endParaRPr lang="ko-KR" altLang="en-US" sz="3200" dirty="0" smtClean="0">
              <a:ln>
                <a:solidFill>
                  <a:schemeClr val="tx1"/>
                </a:solidFill>
              </a:ln>
              <a:blipFill>
                <a:blip r:embed="rId3"/>
                <a:tile tx="0" ty="0" sx="100000" sy="100000" flip="none" algn="tl"/>
              </a:blip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37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41E19-3B39-49F8-BE55-7E9384DF9CF7}"/>
              </a:ext>
            </a:extLst>
          </p:cNvPr>
          <p:cNvSpPr txBox="1"/>
          <p:nvPr/>
        </p:nvSpPr>
        <p:spPr>
          <a:xfrm>
            <a:off x="1455019" y="2922061"/>
            <a:ext cx="5814461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02 . Data crawling</a:t>
            </a:r>
            <a:endParaRPr lang="ko-KR" altLang="en-US" sz="4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8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6" y="142565"/>
            <a:ext cx="4294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02. Data crawling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5370297" y="6190845"/>
            <a:ext cx="181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+mj-lt"/>
                <a:cs typeface="Arial" panose="020B0604020202020204" pitchFamily="34" charset="0"/>
              </a:rPr>
              <a:t>Naver</a:t>
            </a:r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 map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52" y="604230"/>
            <a:ext cx="10177713" cy="551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한국 아이콘의 양식된 간단한 개요 지도입니다. 한국 벡터 일러스트 레이 션의 파란색 스케치 지도 | 프리미엄 벡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52" y="1022461"/>
            <a:ext cx="4957715" cy="495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6" y="142565"/>
            <a:ext cx="4294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02. Data crawling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1075925" y="1117199"/>
            <a:ext cx="181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Seoul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1176673" y="4962107"/>
            <a:ext cx="181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Daejeon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8944901" y="2231278"/>
            <a:ext cx="181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Daegu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9025917" y="3764834"/>
            <a:ext cx="181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Busan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1176673" y="3039653"/>
            <a:ext cx="144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Suwon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56" name="Picture 8" descr="지역 - 무료 지도 및 위치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128" y="2231278"/>
            <a:ext cx="280812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지역 - 무료 지도 및 위치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128" y="1816435"/>
            <a:ext cx="280812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지역 - 무료 지도 및 위치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542" y="2989673"/>
            <a:ext cx="280812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지역 - 무료 지도 및 위치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806" y="3360912"/>
            <a:ext cx="280812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지역 - 무료 지도 및 위치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18" y="4032072"/>
            <a:ext cx="280812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>
            <a:stCxn id="8" idx="3"/>
          </p:cNvCxnSpPr>
          <p:nvPr/>
        </p:nvCxnSpPr>
        <p:spPr>
          <a:xfrm flipV="1">
            <a:off x="2624491" y="2371684"/>
            <a:ext cx="2960747" cy="8988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1" idx="3"/>
            <a:endCxn id="14" idx="1"/>
          </p:cNvCxnSpPr>
          <p:nvPr/>
        </p:nvCxnSpPr>
        <p:spPr>
          <a:xfrm>
            <a:off x="2895547" y="1348032"/>
            <a:ext cx="2700581" cy="6088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5" idx="3"/>
            <a:endCxn id="15" idx="1"/>
          </p:cNvCxnSpPr>
          <p:nvPr/>
        </p:nvCxnSpPr>
        <p:spPr>
          <a:xfrm flipV="1">
            <a:off x="2996295" y="3130079"/>
            <a:ext cx="2804247" cy="206286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" idx="1"/>
            <a:endCxn id="17" idx="3"/>
          </p:cNvCxnSpPr>
          <p:nvPr/>
        </p:nvCxnSpPr>
        <p:spPr>
          <a:xfrm flipH="1">
            <a:off x="7050618" y="2462111"/>
            <a:ext cx="1894283" cy="10392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7" idx="1"/>
            <a:endCxn id="18" idx="3"/>
          </p:cNvCxnSpPr>
          <p:nvPr/>
        </p:nvCxnSpPr>
        <p:spPr>
          <a:xfrm flipH="1">
            <a:off x="7331430" y="3995667"/>
            <a:ext cx="1694487" cy="1768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1714706" y="1517309"/>
            <a:ext cx="1573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j-lt"/>
                <a:cs typeface="Arial" panose="020B0604020202020204" pitchFamily="34" charset="0"/>
              </a:rPr>
              <a:t>Gangnam,</a:t>
            </a:r>
          </a:p>
          <a:p>
            <a:r>
              <a:rPr lang="en-US" altLang="ko-KR" sz="1600" dirty="0" err="1" smtClean="0">
                <a:latin typeface="+mj-lt"/>
                <a:cs typeface="Arial" panose="020B0604020202020204" pitchFamily="34" charset="0"/>
              </a:rPr>
              <a:t>Itaewon</a:t>
            </a:r>
            <a:r>
              <a:rPr lang="en-US" altLang="ko-KR" sz="1600" dirty="0" smtClean="0">
                <a:latin typeface="+mj-lt"/>
                <a:cs typeface="Arial" panose="020B0604020202020204" pitchFamily="34" charset="0"/>
              </a:rPr>
              <a:t>…</a:t>
            </a:r>
            <a:r>
              <a:rPr lang="en-US" altLang="ko-KR" sz="1600" dirty="0" err="1" smtClean="0">
                <a:latin typeface="+mj-lt"/>
                <a:cs typeface="Arial" panose="020B0604020202020204" pitchFamily="34" charset="0"/>
              </a:rPr>
              <a:t>etc</a:t>
            </a:r>
            <a:endParaRPr lang="ko-KR" altLang="en-US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1714706" y="3410892"/>
            <a:ext cx="2275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+mj-lt"/>
                <a:cs typeface="Arial" panose="020B0604020202020204" pitchFamily="34" charset="0"/>
              </a:rPr>
              <a:t>Ingye</a:t>
            </a:r>
            <a:r>
              <a:rPr lang="en-US" altLang="ko-KR" sz="1600" dirty="0" smtClean="0">
                <a:latin typeface="+mj-lt"/>
                <a:cs typeface="Arial" panose="020B0604020202020204" pitchFamily="34" charset="0"/>
              </a:rPr>
              <a:t>-dong,</a:t>
            </a:r>
          </a:p>
          <a:p>
            <a:r>
              <a:rPr lang="en-US" altLang="ko-KR" sz="1600" dirty="0" err="1" smtClean="0">
                <a:latin typeface="+mj-lt"/>
                <a:cs typeface="Arial" panose="020B0604020202020204" pitchFamily="34" charset="0"/>
              </a:rPr>
              <a:t>Haenggung</a:t>
            </a:r>
            <a:r>
              <a:rPr lang="en-US" altLang="ko-KR" sz="1600" dirty="0" smtClean="0">
                <a:latin typeface="+mj-lt"/>
                <a:cs typeface="Arial" panose="020B0604020202020204" pitchFamily="34" charset="0"/>
              </a:rPr>
              <a:t>-dong…</a:t>
            </a:r>
            <a:r>
              <a:rPr lang="en-US" altLang="ko-KR" sz="1600" dirty="0" err="1" smtClean="0">
                <a:latin typeface="+mj-lt"/>
                <a:cs typeface="Arial" panose="020B0604020202020204" pitchFamily="34" charset="0"/>
              </a:rPr>
              <a:t>etc</a:t>
            </a:r>
            <a:endParaRPr lang="en-US" altLang="ko-KR" sz="1600" dirty="0" smtClean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1591700" y="5438869"/>
            <a:ext cx="2209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+mj-lt"/>
                <a:cs typeface="Arial" panose="020B0604020202020204" pitchFamily="34" charset="0"/>
              </a:rPr>
              <a:t>Dunsan</a:t>
            </a:r>
            <a:r>
              <a:rPr lang="en-US" altLang="ko-KR" sz="1600" dirty="0" smtClean="0">
                <a:latin typeface="+mj-lt"/>
                <a:cs typeface="Arial" panose="020B0604020202020204" pitchFamily="34" charset="0"/>
              </a:rPr>
              <a:t>-dong,</a:t>
            </a:r>
          </a:p>
          <a:p>
            <a:r>
              <a:rPr lang="en-US" altLang="ko-KR" sz="1600" dirty="0" err="1" smtClean="0">
                <a:latin typeface="+mj-lt"/>
                <a:cs typeface="Arial" panose="020B0604020202020204" pitchFamily="34" charset="0"/>
              </a:rPr>
              <a:t>Daeheung</a:t>
            </a:r>
            <a:r>
              <a:rPr lang="en-US" altLang="ko-KR" sz="1600" dirty="0" smtClean="0">
                <a:latin typeface="+mj-lt"/>
                <a:cs typeface="Arial" panose="020B0604020202020204" pitchFamily="34" charset="0"/>
              </a:rPr>
              <a:t>-dong…</a:t>
            </a:r>
            <a:r>
              <a:rPr lang="en-US" altLang="ko-KR" sz="1600" dirty="0" err="1" smtClean="0">
                <a:latin typeface="+mj-lt"/>
                <a:cs typeface="Arial" panose="020B0604020202020204" pitchFamily="34" charset="0"/>
              </a:rPr>
              <a:t>etc</a:t>
            </a:r>
            <a:endParaRPr lang="en-US" altLang="ko-KR" sz="1600" dirty="0" smtClean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9563924" y="2697285"/>
            <a:ext cx="2275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j-lt"/>
                <a:cs typeface="Arial" panose="020B0604020202020204" pitchFamily="34" charset="0"/>
              </a:rPr>
              <a:t>Myeongdeok</a:t>
            </a:r>
            <a:r>
              <a:rPr lang="en-US" altLang="ko-KR" sz="1600" dirty="0">
                <a:latin typeface="+mj-lt"/>
                <a:cs typeface="Arial" panose="020B0604020202020204" pitchFamily="34" charset="0"/>
              </a:rPr>
              <a:t> ,</a:t>
            </a:r>
            <a:endParaRPr lang="en-US" altLang="ko-KR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en-US" altLang="ko-KR" sz="1600" dirty="0" err="1">
                <a:latin typeface="+mj-lt"/>
                <a:cs typeface="Arial" panose="020B0604020202020204" pitchFamily="34" charset="0"/>
              </a:rPr>
              <a:t>Jungang-ro</a:t>
            </a:r>
            <a:r>
              <a:rPr lang="en-US" altLang="ko-KR" sz="1600" dirty="0">
                <a:latin typeface="+mj-lt"/>
                <a:cs typeface="Arial" panose="020B0604020202020204" pitchFamily="34" charset="0"/>
              </a:rPr>
              <a:t>…</a:t>
            </a:r>
            <a:r>
              <a:rPr lang="en-US" altLang="ko-KR" sz="1600" dirty="0" err="1">
                <a:latin typeface="+mj-lt"/>
                <a:cs typeface="Arial" panose="020B0604020202020204" pitchFamily="34" charset="0"/>
              </a:rPr>
              <a:t>etc</a:t>
            </a:r>
            <a:endParaRPr lang="en-US" altLang="ko-KR" sz="1600" dirty="0" smtClean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9664672" y="4226499"/>
            <a:ext cx="2275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+mj-lt"/>
                <a:cs typeface="Arial" panose="020B0604020202020204" pitchFamily="34" charset="0"/>
              </a:rPr>
              <a:t>Seomyeon</a:t>
            </a:r>
            <a:r>
              <a:rPr lang="en-US" altLang="ko-KR" sz="1600" dirty="0" smtClean="0">
                <a:latin typeface="+mj-lt"/>
                <a:cs typeface="Arial" panose="020B0604020202020204" pitchFamily="34" charset="0"/>
              </a:rPr>
              <a:t>,</a:t>
            </a:r>
          </a:p>
          <a:p>
            <a:r>
              <a:rPr lang="en-US" altLang="ko-KR" sz="1600" dirty="0" err="1">
                <a:latin typeface="+mj-lt"/>
                <a:cs typeface="Arial" panose="020B0604020202020204" pitchFamily="34" charset="0"/>
              </a:rPr>
              <a:t>Haeundae</a:t>
            </a:r>
            <a:r>
              <a:rPr lang="en-US" altLang="ko-KR" sz="1600" dirty="0">
                <a:latin typeface="+mj-lt"/>
                <a:cs typeface="Arial" panose="020B0604020202020204" pitchFamily="34" charset="0"/>
              </a:rPr>
              <a:t>…</a:t>
            </a:r>
            <a:r>
              <a:rPr lang="en-US" altLang="ko-KR" sz="1600" dirty="0" err="1">
                <a:latin typeface="+mj-lt"/>
                <a:cs typeface="Arial" panose="020B0604020202020204" pitchFamily="34" charset="0"/>
              </a:rPr>
              <a:t>etc</a:t>
            </a:r>
            <a:endParaRPr lang="en-US" altLang="ko-KR" sz="1600" dirty="0" smtClean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3074739" y="6226926"/>
            <a:ext cx="668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j-lt"/>
                <a:cs typeface="Arial" panose="020B0604020202020204" pitchFamily="34" charset="0"/>
              </a:rPr>
              <a:t>40 regions, 4000 cafes, Total 400k reviews 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t="7086" r="52074" b="283"/>
          <a:stretch/>
        </p:blipFill>
        <p:spPr>
          <a:xfrm>
            <a:off x="1086667" y="1452252"/>
            <a:ext cx="4264389" cy="44702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1985735" y="142565"/>
            <a:ext cx="661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+mj-lt"/>
              </a:rPr>
              <a:t>02. Data crawling – Difficulties and solutions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1247981" y="1461920"/>
            <a:ext cx="187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US" altLang="ko-KR" sz="2400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earch</a:t>
            </a:r>
          </a:p>
          <a:p>
            <a:pPr algn="ctr"/>
            <a:r>
              <a:rPr lang="en-US" altLang="ko-KR" sz="2400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Iframe</a:t>
            </a:r>
            <a:endParaRPr lang="ko-KR" altLang="en-US" sz="2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72509" y="1452252"/>
            <a:ext cx="1846180" cy="4497258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56733" y="1452252"/>
            <a:ext cx="1735891" cy="4497258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3148518" y="1461920"/>
            <a:ext cx="1970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e</a:t>
            </a:r>
            <a:r>
              <a:rPr lang="en-US" altLang="ko-KR" sz="2400" dirty="0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ntry</a:t>
            </a:r>
          </a:p>
          <a:p>
            <a:pPr algn="ctr"/>
            <a:r>
              <a:rPr lang="en-US" altLang="ko-KR" sz="2400" dirty="0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Iframe</a:t>
            </a:r>
            <a:endParaRPr lang="ko-KR" altLang="en-US" sz="2400" dirty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509" y="6188159"/>
            <a:ext cx="3848637" cy="45726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rcRect t="7086" r="52074" b="283"/>
          <a:stretch/>
        </p:blipFill>
        <p:spPr>
          <a:xfrm>
            <a:off x="6719783" y="1462381"/>
            <a:ext cx="4280449" cy="4487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2063187" y="1025178"/>
            <a:ext cx="231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Frame issue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29401E-FE9A-4764-B781-4BB8C756E84C}"/>
              </a:ext>
            </a:extLst>
          </p:cNvPr>
          <p:cNvSpPr txBox="1"/>
          <p:nvPr/>
        </p:nvSpPr>
        <p:spPr>
          <a:xfrm>
            <a:off x="7704505" y="1025178"/>
            <a:ext cx="231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  <a:cs typeface="Arial" panose="020B0604020202020204" pitchFamily="34" charset="0"/>
              </a:rPr>
              <a:t>Scroll issue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794" y="6188159"/>
            <a:ext cx="196242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0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bril Fatface - Montserrat Light">
      <a:majorFont>
        <a:latin typeface="Abril Fatface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258</Words>
  <Application>Microsoft Office PowerPoint</Application>
  <PresentationFormat>와이드스크린</PresentationFormat>
  <Paragraphs>81</Paragraphs>
  <Slides>25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Abril Fatface</vt:lpstr>
      <vt:lpstr>맑은 고딕</vt:lpstr>
      <vt:lpstr>Arial</vt:lpstr>
      <vt:lpstr>Montserrat Light</vt:lpstr>
      <vt:lpstr>Arial Unicode MS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ChanYoeng</cp:lastModifiedBy>
  <cp:revision>221</cp:revision>
  <dcterms:created xsi:type="dcterms:W3CDTF">2019-04-06T05:20:47Z</dcterms:created>
  <dcterms:modified xsi:type="dcterms:W3CDTF">2024-02-07T08:38:59Z</dcterms:modified>
</cp:coreProperties>
</file>